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261" r:id="rId3"/>
    <p:sldId id="273" r:id="rId4"/>
    <p:sldId id="259" r:id="rId5"/>
    <p:sldId id="278" r:id="rId6"/>
    <p:sldId id="264" r:id="rId7"/>
    <p:sldId id="322" r:id="rId8"/>
    <p:sldId id="263" r:id="rId9"/>
    <p:sldId id="320" r:id="rId10"/>
    <p:sldId id="321" r:id="rId11"/>
    <p:sldId id="265" r:id="rId12"/>
    <p:sldId id="279" r:id="rId13"/>
    <p:sldId id="280" r:id="rId14"/>
    <p:sldId id="269" r:id="rId15"/>
    <p:sldId id="272" r:id="rId16"/>
    <p:sldId id="281" r:id="rId17"/>
    <p:sldId id="308" r:id="rId18"/>
    <p:sldId id="290" r:id="rId19"/>
    <p:sldId id="283" r:id="rId20"/>
    <p:sldId id="291" r:id="rId21"/>
    <p:sldId id="285" r:id="rId22"/>
    <p:sldId id="292" r:id="rId23"/>
    <p:sldId id="293" r:id="rId24"/>
    <p:sldId id="294" r:id="rId25"/>
    <p:sldId id="295" r:id="rId26"/>
    <p:sldId id="323" r:id="rId27"/>
    <p:sldId id="309" r:id="rId28"/>
    <p:sldId id="310" r:id="rId29"/>
    <p:sldId id="311" r:id="rId30"/>
    <p:sldId id="315" r:id="rId31"/>
    <p:sldId id="316" r:id="rId32"/>
    <p:sldId id="302" r:id="rId33"/>
    <p:sldId id="303" r:id="rId34"/>
    <p:sldId id="317" r:id="rId35"/>
    <p:sldId id="318" r:id="rId36"/>
    <p:sldId id="319" r:id="rId37"/>
    <p:sldId id="305" r:id="rId38"/>
    <p:sldId id="306" r:id="rId39"/>
    <p:sldId id="324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1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1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BF5B30A-FBF0-49E5-B4FB-C6D857E864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EDD2C6-BE16-439A-AC18-571553D925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ADA28-1EA4-4C91-BE1D-D13FCC8485AC}" type="datetimeFigureOut">
              <a:rPr lang="fr-FR" smtClean="0"/>
              <a:t>28/06/2022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78835A-7F61-4A0E-9D96-E9893DDAE8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0811B7-F92B-4152-B05D-B1CA29E66C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C3363-7D2A-4FAE-B39A-7D4EA310D7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627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28/06/2022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6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WireFrame : 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Représentation plus interactive des éléments contenus dans la page. C’est le squelette d’une page qui sera transmis au graphiste;</a:t>
            </a:r>
            <a:endParaRPr lang="fr-FR" b="1" baseline="0" dirty="0"/>
          </a:p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 système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Rectangle blanc</a:t>
            </a: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fr-FR" sz="1800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d’acteurs 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représentant le Rôle d’un utilisateur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bulles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Fonctionnalités</a:t>
            </a: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traits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d’Association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traits discontinue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« include » ou « extend »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fr-FR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8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traits fléchés</a:t>
            </a:r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Héritage, transmission des droits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 panose="05000000000000000000" pitchFamily="2" charset="2"/>
              <a:buChar char=""/>
              <a:tabLst/>
              <a:defRPr/>
            </a:pP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diagramme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d'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activité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montre le flux de messages d'une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activité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à une autre.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Représentation graphique des actions exécutées par un processus.  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SzPts val="1200"/>
              <a:buFont typeface="Wingdings" panose="05000000000000000000" pitchFamily="2" charset="2"/>
              <a:buNone/>
            </a:pPr>
            <a:endParaRPr lang="fr-FR" sz="1200" b="1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endParaRPr lang="fr-FR" sz="1200" b="1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lignes de vie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Blocs indiquant ou se situe l’action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d’un état initial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Départ du flux d’activité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d’actions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Rectangle arrondis. Indique quel est le processus en cours.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d’accept signal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Acceptation </a:t>
            </a:r>
            <a:r>
              <a:rPr lang="fr-FR" sz="1200" dirty="0">
                <a:solidFill>
                  <a:srgbClr val="282C33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d'un événement. Flux reçu et action est terminé.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send signal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Action 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 crée un message et le transmet à un objet cible.</a:t>
            </a: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control flow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</a:t>
            </a: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Traits fléchés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Ils connectent les actions entre elles</a:t>
            </a: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points de décision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Décision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flow final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S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ignifie la fin d’un procédé spécifique. Il ne représente pas la fin de tous les flux d’activités. 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d’état final</a:t>
            </a:r>
            <a:r>
              <a:rPr lang="fr-FR" sz="12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 M</a:t>
            </a:r>
            <a:r>
              <a:rPr lang="fr-FR" sz="1200" dirty="0">
                <a:solidFill>
                  <a:srgbClr val="212529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arque l’achèvement de tous les flux du diagramme. 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0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165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 typeface="Wingdings" panose="05000000000000000000" pitchFamily="2" charset="2"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d’un processus.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diagramme de séquence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montre le flux de messages d'un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à un autre 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lnSpc>
                <a:spcPct val="107000"/>
              </a:lnSpc>
              <a:buSzPts val="1200"/>
              <a:buFont typeface="Wingdings" panose="05000000000000000000" pitchFamily="2" charset="2"/>
              <a:buNone/>
            </a:pPr>
            <a:endParaRPr lang="fr-FR" sz="1200" b="1" dirty="0"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lignes de vie</a:t>
            </a:r>
            <a:endParaRPr lang="fr-FR" sz="12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flèches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messages envoyés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Flèches discontinues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réponse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Barre d’activation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 un objet pendant une durée déterminée.</a:t>
            </a:r>
            <a:endParaRPr lang="fr-FR" sz="1200" b="0" dirty="0">
              <a:solidFill>
                <a:srgbClr val="212529"/>
              </a:solidFill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 réflexif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activité interne à l’objet</a:t>
            </a:r>
          </a:p>
          <a:p>
            <a:pPr marL="342900" lvl="0" indent="-342900">
              <a:lnSpc>
                <a:spcPct val="107000"/>
              </a:lnSpc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 d’erreur :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 du scénario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"/>
            </a:pPr>
            <a:r>
              <a:rPr lang="fr-FR" sz="1200" b="1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 alternatifs </a:t>
            </a:r>
            <a:r>
              <a:rPr lang="fr-FR" sz="1200" b="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erreur mais retour à une étape.</a:t>
            </a:r>
            <a:endParaRPr lang="fr-FR" sz="1200" b="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99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façon unique chaque enregistrement: ID. 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 avec un verbe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Cardinalités 0,1 / 0,n</a:t>
            </a:r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1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de la BDD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Table. 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d’association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découle des cardinalités.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 primaires (PK)</a:t>
            </a: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Clés étrangères (FK)</a:t>
            </a:r>
          </a:p>
          <a:p>
            <a:endParaRPr lang="fr-FR" sz="1200" b="1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01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Découle du MCD et permet d’importer en BDD toutes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tables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 leurs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 que l’on pourra visualiser sous forme de « structure » en BDD</a:t>
            </a:r>
            <a:endParaRPr lang="fr-FR" sz="1200" b="1" i="0" u="sng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318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 table « Carte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55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spc="40" dirty="0">
                <a:solidFill>
                  <a:srgbClr val="000000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 : interface d’échange de données entre plusieurs systèmes.</a:t>
            </a:r>
            <a:endParaRPr lang="fr-FR" sz="18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554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dirty="0">
                <a:effectLst/>
                <a:latin typeface="Poppins" panose="00000500000000000000" pitchFamily="2" charset="0"/>
                <a:ea typeface="Times New Roman" panose="02020603050405020304" pitchFamily="18" charset="0"/>
              </a:rPr>
              <a:t>Données de cartes grâce à une API fournit en open source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81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175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330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Mozilla décode le JSON et l’affiche sous forme de tableau.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44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i="0" dirty="0">
                <a:solidFill>
                  <a:srgbClr val="000000"/>
                </a:solidFill>
                <a:effectLst/>
                <a:latin typeface="inherit"/>
              </a:rPr>
              <a:t>Point A</a:t>
            </a: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 : j'ai des données de cartes qui m'intéressent sur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inherit"/>
              </a:rPr>
              <a:t>MTGJson</a:t>
            </a: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fr-FR" b="1" i="0" dirty="0">
                <a:solidFill>
                  <a:srgbClr val="000000"/>
                </a:solidFill>
                <a:effectLst/>
                <a:latin typeface="inherit"/>
              </a:rPr>
              <a:t>Point B</a:t>
            </a: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 : ces données sont enregistrées dans ma BDD en respectant le format de ma table </a:t>
            </a:r>
            <a:r>
              <a:rPr lang="fr-FR" b="0" i="1" dirty="0">
                <a:solidFill>
                  <a:srgbClr val="000000"/>
                </a:solidFill>
                <a:effectLst/>
                <a:latin typeface="inherit"/>
              </a:rPr>
              <a:t>cartes</a:t>
            </a:r>
            <a:endParaRPr lang="fr-FR" b="0" i="0" dirty="0">
              <a:solidFill>
                <a:srgbClr val="000000"/>
              </a:solidFill>
              <a:effectLst/>
              <a:latin typeface="inherit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93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r>
              <a:rPr lang="fr-FR" baseline="0" dirty="0"/>
              <a:t> fonction « SELECT couleur « rouge »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681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r>
              <a:rPr lang="fr-FR" baseline="0" dirty="0"/>
              <a:t> fonction « SELECT couleur « rouge »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404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86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588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291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27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569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07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60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Slide précédente pour id=« </a:t>
            </a:r>
            <a:r>
              <a:rPr lang="fr-FR" baseline="0" dirty="0" err="1"/>
              <a:t>typeCards</a:t>
            </a:r>
            <a:r>
              <a:rPr lang="fr-FR" baseline="0" dirty="0"/>
              <a:t> »</a:t>
            </a:r>
          </a:p>
          <a:p>
            <a:endParaRPr lang="fr-FR" baseline="0" dirty="0"/>
          </a:p>
          <a:p>
            <a:r>
              <a:rPr lang="fr-FR" baseline="0" dirty="0"/>
              <a:t>Slide précédente pour déclencher la fonction « </a:t>
            </a:r>
            <a:r>
              <a:rPr lang="fr-FR" baseline="0" dirty="0" err="1"/>
              <a:t>showCreatureCards</a:t>
            </a:r>
            <a:r>
              <a:rPr lang="fr-FR" baseline="0" dirty="0"/>
              <a:t>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945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261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678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203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94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4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08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Mention spéciale à </a:t>
            </a:r>
            <a:r>
              <a:rPr lang="fr-FR" b="1" baseline="0" dirty="0"/>
              <a:t>GitHub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53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Organisation du 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contenu du site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des pages et les liens entre chaque page.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Zoning : 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Représentation globale et « grossière » d’une page en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blocs</a:t>
            </a:r>
            <a:r>
              <a:rPr lang="fr-F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Permet de présenter 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l’emplacement des éléments </a:t>
            </a:r>
            <a:endParaRPr lang="fr-FR" b="1" baseline="0" dirty="0"/>
          </a:p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71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21B3-6594-4776-8C18-6DDF7C87AC1E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F669-FFFB-44D2-87EE-DA2A8FC7E19C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93C8-9317-4C76-B4DE-0BECA484F387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4D2A7-5EBA-4464-B9F6-ADD04ABE2FD6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0B5E-2A27-4A21-B8EA-C42089A1A957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A274-B7C0-48C7-9610-AE05168FD20D}" type="datetime1">
              <a:rPr lang="fr-FR" smtClean="0"/>
              <a:t>28/06/2022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9243-B237-4403-8410-96AC25D04C5E}" type="datetime1">
              <a:rPr lang="fr-FR" smtClean="0"/>
              <a:t>28/06/2022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065F-4029-4697-BE34-869607762288}" type="datetime1">
              <a:rPr lang="fr-FR" smtClean="0"/>
              <a:t>28/06/2022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B389-41F2-4A42-AD7A-3D34B1EEFCDB}" type="datetime1">
              <a:rPr lang="fr-FR" smtClean="0"/>
              <a:t>28/06/2022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4841A-996B-4B9E-8E97-E00B792F8F53}" type="datetime1">
              <a:rPr lang="fr-FR" smtClean="0"/>
              <a:t>28/06/2022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FEC30-35EB-402E-B909-5DA991DFE3E8}" type="datetime1">
              <a:rPr lang="fr-FR" smtClean="0"/>
              <a:t>28/06/2022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8F615-1515-4905-801A-282A39793658}" type="datetime1">
              <a:rPr lang="fr-FR" smtClean="0"/>
              <a:t>28/06/2022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30952983-7F6D-4F6B-BA4C-F90EBFEE3C9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1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38.JP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gif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36.JPG"/><Relationship Id="rId4" Type="http://schemas.microsoft.com/office/2007/relationships/hdphoto" Target="../media/hdphoto1.wdp"/><Relationship Id="rId9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44.JP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110" y="2929382"/>
            <a:ext cx="8313575" cy="413790"/>
          </a:xfrm>
          <a:effectLst>
            <a:outerShdw blurRad="50800" dist="38100" dir="2700000" algn="tl" rotWithShape="0">
              <a:prstClr val="black"/>
            </a:outerShdw>
          </a:effectLst>
        </p:spPr>
        <p:txBody>
          <a:bodyPr>
            <a:normAutofit fontScale="90000"/>
          </a:bodyPr>
          <a:lstStyle/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1. PRESENTATION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 bwMode="white">
          <a:xfrm>
            <a:off x="765108" y="2057168"/>
            <a:ext cx="3750906" cy="62597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>
                <a:solidFill>
                  <a:schemeClr val="bg1"/>
                </a:solidFill>
                <a:latin typeface="VALORANT" pitchFamily="2" charset="0"/>
              </a:rPr>
              <a:t>SOMMAIRE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BBA0102-1ECF-46D7-B077-3B10B1BB8EF2}"/>
              </a:ext>
            </a:extLst>
          </p:cNvPr>
          <p:cNvSpPr txBox="1">
            <a:spLocks/>
          </p:cNvSpPr>
          <p:nvPr/>
        </p:nvSpPr>
        <p:spPr>
          <a:xfrm>
            <a:off x="765109" y="3546278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2. Cahier des charges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28634B5-F0EA-4768-AA67-7BA8EAC485B9}"/>
              </a:ext>
            </a:extLst>
          </p:cNvPr>
          <p:cNvSpPr txBox="1">
            <a:spLocks/>
          </p:cNvSpPr>
          <p:nvPr/>
        </p:nvSpPr>
        <p:spPr>
          <a:xfrm>
            <a:off x="765108" y="4130264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3. Analyse fonctionnelle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6E80301F-A1A8-4D28-9FA6-99BD5ACEF1F7}"/>
              </a:ext>
            </a:extLst>
          </p:cNvPr>
          <p:cNvSpPr txBox="1">
            <a:spLocks/>
          </p:cNvSpPr>
          <p:nvPr/>
        </p:nvSpPr>
        <p:spPr>
          <a:xfrm>
            <a:off x="765108" y="4711139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4. Conception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68F2104-E945-448B-888E-CA26940365F1}"/>
              </a:ext>
            </a:extLst>
          </p:cNvPr>
          <p:cNvSpPr txBox="1">
            <a:spLocks/>
          </p:cNvSpPr>
          <p:nvPr/>
        </p:nvSpPr>
        <p:spPr>
          <a:xfrm>
            <a:off x="765108" y="5292014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5. Le code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3BCD0-132D-4A7C-B5D0-16704478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49EFBC0-63D1-4F0A-8C10-C2ED16215EEE}"/>
              </a:ext>
            </a:extLst>
          </p:cNvPr>
          <p:cNvSpPr txBox="1">
            <a:spLocks/>
          </p:cNvSpPr>
          <p:nvPr/>
        </p:nvSpPr>
        <p:spPr bwMode="white">
          <a:xfrm>
            <a:off x="3360645" y="386624"/>
            <a:ext cx="6128952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MTG </a:t>
            </a:r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builder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496207"/>
            <a:ext cx="4976480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maquettage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EC81A7-0EFD-4939-85AB-7DB5A0F3A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89" y="1470986"/>
            <a:ext cx="8705022" cy="488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 flipH="1">
            <a:off x="3336418" y="287660"/>
            <a:ext cx="5519164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Cas d’Utilisation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5CE5C-D4E3-46E5-931B-619A89A47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5" y="1190286"/>
            <a:ext cx="8332250" cy="535366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A6B055-77BE-4DAF-9A99-0A525337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11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3245" y="2244060"/>
            <a:ext cx="3225867" cy="2154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Diagramme d’activité :</a:t>
            </a:r>
          </a:p>
          <a:p>
            <a:pPr algn="ctr"/>
            <a:endParaRPr lang="fr-FR" sz="10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Création d’une decklist</a:t>
            </a:r>
            <a:endParaRPr lang="fr-FR" sz="2000" b="1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277663-BFFD-464C-8A05-B210F26CE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857" y="129629"/>
            <a:ext cx="7669777" cy="656327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F1D266-B6E5-4F76-9335-9807969E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99955" y="6233616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12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9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FEA551-5E32-4F6F-93DA-F57084002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16" y="134760"/>
            <a:ext cx="9627078" cy="658847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8779" y="1872284"/>
            <a:ext cx="40813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3600" dirty="0">
                <a:latin typeface="Poppins" panose="00000500000000000000" pitchFamily="2" charset="0"/>
                <a:cs typeface="Poppins" panose="00000500000000000000" pitchFamily="2" charset="0"/>
              </a:rPr>
              <a:t>Diagramme de séquence :</a:t>
            </a:r>
          </a:p>
          <a:p>
            <a:pPr algn="ctr"/>
            <a:endParaRPr lang="fr-FR" sz="10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Création d’un deck</a:t>
            </a:r>
          </a:p>
          <a:p>
            <a:pPr algn="ctr"/>
            <a:endParaRPr lang="fr-FR" sz="1000" u="sng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879CA9-8FEF-4109-86E0-E9224A93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192517" y="6358113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13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0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CONCEPTION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EA4596-2E73-4621-9728-EABD6E17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0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179859" y="434898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Modele conceptuel des donnes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E0F2B2-F4CC-4A5C-BCC2-E49629F03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9" y="1313668"/>
            <a:ext cx="11326342" cy="524617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E36E3E-D245-42FC-98D2-5B3B730F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6843" y="621754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tx1"/>
                </a:solidFill>
              </a:rPr>
              <a:t>15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6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151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Modele logique des donnes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65A5DA-F324-4C98-A21A-602675300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12" y="1352191"/>
            <a:ext cx="9697062" cy="508391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6C1D0F-0514-4954-B3E2-2E080259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659" y="632052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15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Script </a:t>
            </a:r>
            <a:r>
              <a:rPr lang="fr-FR" sz="4400" u="sng" dirty="0" err="1">
                <a:solidFill>
                  <a:schemeClr val="bg1"/>
                </a:solidFill>
                <a:latin typeface="VALORANT" pitchFamily="2" charset="0"/>
              </a:rPr>
              <a:t>sql</a:t>
            </a:r>
            <a:endParaRPr lang="fr-FR" sz="4400" u="sng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BDF0E7-81D1-48CD-8176-99CBF29C8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34" y="1378311"/>
            <a:ext cx="4944870" cy="53431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E132FD-6CEA-416F-A49F-12F84A8D0B92}"/>
              </a:ext>
            </a:extLst>
          </p:cNvPr>
          <p:cNvSpPr/>
          <p:nvPr/>
        </p:nvSpPr>
        <p:spPr>
          <a:xfrm>
            <a:off x="3841825" y="3121730"/>
            <a:ext cx="3813717" cy="1677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7AC999-6565-456F-94AA-3DF529AD194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27" y="2777201"/>
            <a:ext cx="2341849" cy="2064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C0387B-B40F-4B12-813D-4517108030FC}"/>
              </a:ext>
            </a:extLst>
          </p:cNvPr>
          <p:cNvSpPr/>
          <p:nvPr/>
        </p:nvSpPr>
        <p:spPr>
          <a:xfrm>
            <a:off x="9618435" y="2777201"/>
            <a:ext cx="1238251" cy="398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23391E1-4D66-4701-B17B-16AF0656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17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D502D24-A899-45AD-8009-EACF448F3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" y="2394710"/>
            <a:ext cx="34480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48449" y="366414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VALORANT" pitchFamily="2" charset="0"/>
              </a:rPr>
              <a:t>Base de </a:t>
            </a:r>
            <a:r>
              <a:rPr lang="fr-FR" sz="3600" dirty="0" err="1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DD8E88-E01C-4259-9173-AFDF39523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16" y="1210996"/>
            <a:ext cx="10162968" cy="500883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FFBCB7-FB61-4AB4-8E64-8F874DC3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18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6421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Le code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892CD0-118D-4D67-8010-D5F7EE7F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600" smtClean="0">
                <a:solidFill>
                  <a:schemeClr val="bg1"/>
                </a:solidFill>
              </a:rPr>
              <a:t>19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presentation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0130E7-4D48-4798-8509-58391C43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Recuperation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d’une api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98" y="1325392"/>
            <a:ext cx="10569403" cy="49702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764" y="3429000"/>
            <a:ext cx="3715352" cy="931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3BE29B-BF93-4214-969E-E526BFC6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20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7712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Datas json</a:t>
            </a:r>
            <a:endParaRPr lang="fr-FR" sz="4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88" y="1325392"/>
            <a:ext cx="9836824" cy="475489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E6EB23-D15B-4A79-AF55-4931C586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21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0520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948874" y="191971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datas json 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(</a:t>
            </a:r>
            <a:r>
              <a:rPr lang="fr-FR" sz="2400" dirty="0" err="1">
                <a:solidFill>
                  <a:schemeClr val="bg1"/>
                </a:solidFill>
                <a:latin typeface="VALORANT" pitchFamily="2" charset="0"/>
              </a:rPr>
              <a:t>decode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 via </a:t>
            </a:r>
            <a:r>
              <a:rPr lang="fr-FR" sz="2400" dirty="0" err="1">
                <a:solidFill>
                  <a:schemeClr val="bg1"/>
                </a:solidFill>
                <a:latin typeface="VALORANT" pitchFamily="2" charset="0"/>
              </a:rPr>
              <a:t>mozilla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)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65110" y="4360519"/>
            <a:ext cx="10851502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12" y="1911080"/>
            <a:ext cx="3344378" cy="4046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55" y="1382569"/>
            <a:ext cx="3258033" cy="507902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330564-9DC0-4D5F-9C54-F2C547A3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22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675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54C557E-32BC-436F-A9CF-0BE06FD73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031523" y="451883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INSERTION EN BDD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2F511D-347E-44B8-9CCA-24426D021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07" y="1783200"/>
            <a:ext cx="6577662" cy="34134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0BDCBD-D0B8-41EB-B773-5789EB6A9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4" y="5547816"/>
            <a:ext cx="10145551" cy="8583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26ECE6-E15B-4A2F-A865-3471FE5DE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7" y="2983546"/>
            <a:ext cx="4319400" cy="959867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CE9A63-8059-4F3F-9539-DB1B9DE4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0269" y="6266932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23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1218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Base</a:t>
            </a:r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 de </a:t>
            </a:r>
            <a:r>
              <a:rPr lang="fr-FR" sz="4400" dirty="0" err="1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44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4" y="1121846"/>
            <a:ext cx="10478352" cy="5188124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1CBC860-925C-4FDF-84B9-CDA7D82B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46908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Html/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css</a:t>
            </a:r>
            <a:endParaRPr lang="fr-FR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2711819-C03A-4B55-85CD-C7EEEB2CA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1" y="2061373"/>
            <a:ext cx="7201359" cy="273525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5451162-3D4F-4B6B-BA92-4345078AD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2" y="366832"/>
            <a:ext cx="3007855" cy="606620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02D2B7-A208-466A-87F7-25477235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2872" y="6364469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25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9060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Html/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css</a:t>
            </a:r>
            <a:endParaRPr lang="fr-FR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02D2B7-A208-466A-87F7-25477235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2872" y="6364469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4ABEC7-F405-40C6-A394-DB04C2CC2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3" y="1215309"/>
            <a:ext cx="10483974" cy="51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9745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vue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B3FC43-CA81-445C-B7E6-03462C36F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56" y="1254280"/>
            <a:ext cx="7677687" cy="517875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1F0AD3-8C68-48F6-B22D-EAB94947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600" smtClean="0">
                <a:solidFill>
                  <a:schemeClr val="bg1"/>
                </a:solidFill>
              </a:rPr>
              <a:t>27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7662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vue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97219D-25F9-432F-A9BC-4185BE16A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2" y="1259757"/>
            <a:ext cx="9929216" cy="4871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104E01-35B7-46C4-895E-B9D77329860B}"/>
              </a:ext>
            </a:extLst>
          </p:cNvPr>
          <p:cNvSpPr/>
          <p:nvPr/>
        </p:nvSpPr>
        <p:spPr>
          <a:xfrm>
            <a:off x="1382751" y="2007220"/>
            <a:ext cx="2966225" cy="546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B5949-AF18-49EC-9751-EE63CB027621}"/>
              </a:ext>
            </a:extLst>
          </p:cNvPr>
          <p:cNvSpPr/>
          <p:nvPr/>
        </p:nvSpPr>
        <p:spPr>
          <a:xfrm>
            <a:off x="5580657" y="1753386"/>
            <a:ext cx="1498862" cy="3487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9EB6AA-6260-4F05-A00E-EBBA23EB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34722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5EF1D7-51ED-459F-BA08-ED704D7A1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" y="1447994"/>
            <a:ext cx="3640990" cy="19357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14CCE0F-77D8-4F6A-88D0-BF2BD80B7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68" y="1179768"/>
            <a:ext cx="3200383" cy="26081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52AA7B-E0A2-42BA-A10F-D3A15B18F195}"/>
              </a:ext>
            </a:extLst>
          </p:cNvPr>
          <p:cNvSpPr/>
          <p:nvPr/>
        </p:nvSpPr>
        <p:spPr>
          <a:xfrm>
            <a:off x="7098507" y="2812925"/>
            <a:ext cx="899318" cy="16116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718418A-D411-4FE6-9E75-AE28612D7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926724"/>
            <a:ext cx="7598205" cy="2473834"/>
          </a:xfrm>
          <a:prstGeom prst="rect">
            <a:avLst/>
          </a:prstGeom>
        </p:spPr>
      </p:pic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56E9F28-AD77-4188-AA25-45ED9E9FB0F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026730" y="2893507"/>
            <a:ext cx="2071777" cy="11882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C9653384-0BA7-4A7B-8EB6-002D7D5B8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61" y="1839589"/>
            <a:ext cx="2352675" cy="1152525"/>
          </a:xfrm>
          <a:prstGeom prst="rect">
            <a:avLst/>
          </a:prstGeom>
        </p:spPr>
      </p:pic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4A3A3833-FD3B-4E2F-AE90-EE155DC9280C}"/>
              </a:ext>
            </a:extLst>
          </p:cNvPr>
          <p:cNvCxnSpPr>
            <a:cxnSpLocks/>
          </p:cNvCxnSpPr>
          <p:nvPr/>
        </p:nvCxnSpPr>
        <p:spPr>
          <a:xfrm flipV="1">
            <a:off x="7864523" y="2601335"/>
            <a:ext cx="1699105" cy="13682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BBB8AFE-1672-4DFA-BAFB-D36667EB64C8}"/>
              </a:ext>
            </a:extLst>
          </p:cNvPr>
          <p:cNvCxnSpPr>
            <a:cxnSpLocks/>
          </p:cNvCxnSpPr>
          <p:nvPr/>
        </p:nvCxnSpPr>
        <p:spPr>
          <a:xfrm flipH="1" flipV="1">
            <a:off x="1385741" y="2139886"/>
            <a:ext cx="933253" cy="21964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349A8C-217F-4645-AE3B-09E1CC00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29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3451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B4EF279-6307-489F-AA7C-B5AE6354F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377778" y="1566952"/>
            <a:ext cx="960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2B80ED-F2DA-4188-B959-10D6B83B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2854" y="632732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</a:t>
            </a:fld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7415" cy="690042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633543" y="146124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api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37C2CFB7-13C0-4AE9-8FE3-AA2090644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4" y="1823433"/>
            <a:ext cx="3305175" cy="57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A37006A-CE7E-4CDF-ACB0-A90132696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50" y="3195638"/>
            <a:ext cx="6816174" cy="3232774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029AC6D-7802-4C5E-B2C0-94021DCE0F7F}"/>
              </a:ext>
            </a:extLst>
          </p:cNvPr>
          <p:cNvCxnSpPr>
            <a:cxnSpLocks/>
          </p:cNvCxnSpPr>
          <p:nvPr/>
        </p:nvCxnSpPr>
        <p:spPr>
          <a:xfrm>
            <a:off x="5720551" y="2223924"/>
            <a:ext cx="154979" cy="116470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F30194F5-FDD7-4832-B71B-C2CEDC397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48792"/>
            <a:ext cx="2334039" cy="6079683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D35E612-9A90-43AD-AE0E-E0D213DD8AD6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2521659" y="2109183"/>
            <a:ext cx="1030095" cy="101668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D7FD5444-9C3D-48B4-A279-E90876098CD8}"/>
              </a:ext>
            </a:extLst>
          </p:cNvPr>
          <p:cNvSpPr/>
          <p:nvPr/>
        </p:nvSpPr>
        <p:spPr>
          <a:xfrm flipV="1">
            <a:off x="514350" y="2819400"/>
            <a:ext cx="2007309" cy="612938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BE7BA367-58B5-4A9A-9C0B-9E6AA78EA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55" y="1703720"/>
            <a:ext cx="4270195" cy="83819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4CDF9C9-EB9C-4676-933E-FEF6BB46611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6905625" y="2415890"/>
            <a:ext cx="1176403" cy="16655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DC315B27-7CED-4585-AA18-1C17FB9F2C0D}"/>
              </a:ext>
            </a:extLst>
          </p:cNvPr>
          <p:cNvSpPr/>
          <p:nvPr/>
        </p:nvSpPr>
        <p:spPr>
          <a:xfrm>
            <a:off x="4535478" y="3905251"/>
            <a:ext cx="2370147" cy="35242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9A0262-2C7E-4225-ACE7-306294EC4A46}"/>
              </a:ext>
            </a:extLst>
          </p:cNvPr>
          <p:cNvSpPr/>
          <p:nvPr/>
        </p:nvSpPr>
        <p:spPr>
          <a:xfrm>
            <a:off x="3746500" y="1823433"/>
            <a:ext cx="1692766" cy="179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8503DCBC-B825-44AB-AB2C-77727937AE3A}"/>
              </a:ext>
            </a:extLst>
          </p:cNvPr>
          <p:cNvCxnSpPr>
            <a:cxnSpLocks/>
          </p:cNvCxnSpPr>
          <p:nvPr/>
        </p:nvCxnSpPr>
        <p:spPr>
          <a:xfrm>
            <a:off x="5143500" y="4241657"/>
            <a:ext cx="295767" cy="3869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608D2843-20FC-4E00-801B-2930F1FAB46F}"/>
              </a:ext>
            </a:extLst>
          </p:cNvPr>
          <p:cNvCxnSpPr/>
          <p:nvPr/>
        </p:nvCxnSpPr>
        <p:spPr>
          <a:xfrm rot="16200000" flipV="1">
            <a:off x="2135679" y="4002579"/>
            <a:ext cx="4053492" cy="266700"/>
          </a:xfrm>
          <a:prstGeom prst="bentConnector3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CB2780-6F38-49F7-97E8-2AA9D1F1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30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FD8282-2797-4838-89D9-EEA856024B25}"/>
              </a:ext>
            </a:extLst>
          </p:cNvPr>
          <p:cNvSpPr/>
          <p:nvPr/>
        </p:nvSpPr>
        <p:spPr>
          <a:xfrm>
            <a:off x="4459922" y="4266246"/>
            <a:ext cx="5705802" cy="2759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588586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718418A-D411-4FE6-9E75-AE28612D7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6" y="1248557"/>
            <a:ext cx="9152833" cy="29799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94AF92-6733-4057-8B9A-17D30956E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3" y="4606741"/>
            <a:ext cx="4212937" cy="1852612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86025E8-7AF1-4038-A73B-976C36BD772D}"/>
              </a:ext>
            </a:extLst>
          </p:cNvPr>
          <p:cNvCxnSpPr>
            <a:cxnSpLocks/>
          </p:cNvCxnSpPr>
          <p:nvPr/>
        </p:nvCxnSpPr>
        <p:spPr>
          <a:xfrm>
            <a:off x="2007808" y="3781425"/>
            <a:ext cx="1830767" cy="20764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149CB8-7A31-4CD5-B24F-304D3FB8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31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7037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3031523" y="265729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Vue HTML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602949-C2FE-4DCB-ACC1-4A1AEE19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475" y="6342043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32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E56DF6-2F66-421D-A19D-CEFA53AC2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8" y="1062047"/>
            <a:ext cx="10279542" cy="52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943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06" y="1522917"/>
            <a:ext cx="3899383" cy="454928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27853B4-ECBC-4231-9B31-6369E444C4AF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71B495E-1938-438E-B9F9-2A6EBE594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0" y="1522916"/>
            <a:ext cx="5810762" cy="4549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4EA6FE-1788-468D-B6AE-7AC117847984}"/>
              </a:ext>
            </a:extLst>
          </p:cNvPr>
          <p:cNvSpPr/>
          <p:nvPr/>
        </p:nvSpPr>
        <p:spPr>
          <a:xfrm>
            <a:off x="1628775" y="2590800"/>
            <a:ext cx="2038350" cy="561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667A4C-5166-4C79-90FE-C5B91204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33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9264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5EF1D7-51ED-459F-BA08-ED704D7A1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5" y="1447994"/>
            <a:ext cx="3726178" cy="19810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0A4AD9-83B5-452C-BD4E-2B67FCE3A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99" y="4093493"/>
            <a:ext cx="7773608" cy="2522104"/>
          </a:xfrm>
          <a:prstGeom prst="rect">
            <a:avLst/>
          </a:prstGeom>
        </p:spPr>
      </p:pic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BBB8AFE-1672-4DFA-BAFB-D36667EB64C8}"/>
              </a:ext>
            </a:extLst>
          </p:cNvPr>
          <p:cNvCxnSpPr>
            <a:cxnSpLocks/>
          </p:cNvCxnSpPr>
          <p:nvPr/>
        </p:nvCxnSpPr>
        <p:spPr>
          <a:xfrm flipH="1" flipV="1">
            <a:off x="1685925" y="2619452"/>
            <a:ext cx="2406929" cy="1795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DBE7CDD1-1182-451B-80E6-B7F3005829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3" y="2051050"/>
            <a:ext cx="2425680" cy="18990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603BD3-4798-4B2A-8B24-FD76DD3450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69" y="1447994"/>
            <a:ext cx="4300232" cy="198100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6067072-5B13-4216-9A23-9A95172CC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7" y="1442866"/>
            <a:ext cx="3024188" cy="281160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A785C1D-55E7-4883-9C79-796E36501238}"/>
              </a:ext>
            </a:extLst>
          </p:cNvPr>
          <p:cNvCxnSpPr>
            <a:cxnSpLocks/>
          </p:cNvCxnSpPr>
          <p:nvPr/>
        </p:nvCxnSpPr>
        <p:spPr>
          <a:xfrm>
            <a:off x="7192943" y="1526381"/>
            <a:ext cx="1551007" cy="3151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D1173D6-7259-40B7-8F92-20503F474439}"/>
              </a:ext>
            </a:extLst>
          </p:cNvPr>
          <p:cNvCxnSpPr>
            <a:cxnSpLocks/>
          </p:cNvCxnSpPr>
          <p:nvPr/>
        </p:nvCxnSpPr>
        <p:spPr>
          <a:xfrm flipH="1">
            <a:off x="5711750" y="1697299"/>
            <a:ext cx="1020044" cy="3537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DEAE929-A56B-4B7B-AE5D-EA12C9146409}"/>
              </a:ext>
            </a:extLst>
          </p:cNvPr>
          <p:cNvCxnSpPr/>
          <p:nvPr/>
        </p:nvCxnSpPr>
        <p:spPr>
          <a:xfrm flipH="1">
            <a:off x="4950128" y="2542630"/>
            <a:ext cx="225187" cy="17030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F95DCF-A702-4E84-8A2B-6DBEDCBD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34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73612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08" y="0"/>
            <a:ext cx="12267415" cy="690042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633543" y="146124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api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777E8E-E45D-4809-881E-DF5CF2E1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77" y="1449324"/>
            <a:ext cx="3495675" cy="571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DF37D6-F78E-475C-8891-149C2F6294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33" y="2596380"/>
            <a:ext cx="5943600" cy="3657600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029AC6D-7802-4C5E-B2C0-94021DCE0F7F}"/>
              </a:ext>
            </a:extLst>
          </p:cNvPr>
          <p:cNvCxnSpPr>
            <a:cxnSpLocks/>
          </p:cNvCxnSpPr>
          <p:nvPr/>
        </p:nvCxnSpPr>
        <p:spPr>
          <a:xfrm>
            <a:off x="5959674" y="1899402"/>
            <a:ext cx="459268" cy="891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D35E612-9A90-43AD-AE0E-E0D213DD8AD6}"/>
              </a:ext>
            </a:extLst>
          </p:cNvPr>
          <p:cNvCxnSpPr>
            <a:cxnSpLocks/>
            <a:stCxn id="39" idx="6"/>
            <a:endCxn id="76" idx="1"/>
          </p:cNvCxnSpPr>
          <p:nvPr/>
        </p:nvCxnSpPr>
        <p:spPr>
          <a:xfrm flipV="1">
            <a:off x="2860174" y="1535838"/>
            <a:ext cx="886326" cy="7732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61606B6-098C-4E96-A3D3-22AB02767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4" y="2223924"/>
            <a:ext cx="2685231" cy="2713959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D7FD5444-9C3D-48B4-A279-E90876098CD8}"/>
              </a:ext>
            </a:extLst>
          </p:cNvPr>
          <p:cNvSpPr/>
          <p:nvPr/>
        </p:nvSpPr>
        <p:spPr>
          <a:xfrm flipV="1">
            <a:off x="455095" y="2002633"/>
            <a:ext cx="2405079" cy="6129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BE7BA367-58B5-4A9A-9C0B-9E6AA78EA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79" y="1482260"/>
            <a:ext cx="4270195" cy="83819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4CDF9C9-EB9C-4676-933E-FEF6BB46611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7499638" y="1962415"/>
            <a:ext cx="739273" cy="166557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DC315B27-7CED-4585-AA18-1C17FB9F2C0D}"/>
              </a:ext>
            </a:extLst>
          </p:cNvPr>
          <p:cNvSpPr/>
          <p:nvPr/>
        </p:nvSpPr>
        <p:spPr>
          <a:xfrm>
            <a:off x="4692361" y="3451775"/>
            <a:ext cx="2807277" cy="35242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9A0262-2C7E-4225-ACE7-306294EC4A46}"/>
              </a:ext>
            </a:extLst>
          </p:cNvPr>
          <p:cNvSpPr/>
          <p:nvPr/>
        </p:nvSpPr>
        <p:spPr>
          <a:xfrm>
            <a:off x="3746500" y="1446238"/>
            <a:ext cx="2266950" cy="179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8503DCBC-B825-44AB-AB2C-77727937AE3A}"/>
              </a:ext>
            </a:extLst>
          </p:cNvPr>
          <p:cNvCxnSpPr>
            <a:cxnSpLocks/>
          </p:cNvCxnSpPr>
          <p:nvPr/>
        </p:nvCxnSpPr>
        <p:spPr>
          <a:xfrm>
            <a:off x="5559127" y="3804199"/>
            <a:ext cx="183305" cy="40204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608D2843-20FC-4E00-801B-2930F1FAB46F}"/>
              </a:ext>
            </a:extLst>
          </p:cNvPr>
          <p:cNvCxnSpPr/>
          <p:nvPr/>
        </p:nvCxnSpPr>
        <p:spPr>
          <a:xfrm rot="16200000" flipV="1">
            <a:off x="2208910" y="3853638"/>
            <a:ext cx="4053492" cy="2667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2CBD2F-30EA-4D30-9F78-2D5F560A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35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0C3D47-62B8-411B-B53E-A3258E436773}"/>
              </a:ext>
            </a:extLst>
          </p:cNvPr>
          <p:cNvSpPr/>
          <p:nvPr/>
        </p:nvSpPr>
        <p:spPr>
          <a:xfrm>
            <a:off x="4439031" y="3804199"/>
            <a:ext cx="5021961" cy="2759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81080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94AF92-6733-4057-8B9A-17D30956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93" y="4606741"/>
            <a:ext cx="4212937" cy="185261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2BB64D1-B67E-429E-9CF2-AC764FC03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1331544"/>
            <a:ext cx="8867775" cy="287655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86025E8-7AF1-4038-A73B-976C36BD772D}"/>
              </a:ext>
            </a:extLst>
          </p:cNvPr>
          <p:cNvCxnSpPr>
            <a:cxnSpLocks/>
          </p:cNvCxnSpPr>
          <p:nvPr/>
        </p:nvCxnSpPr>
        <p:spPr>
          <a:xfrm>
            <a:off x="2724346" y="3761295"/>
            <a:ext cx="1706252" cy="21116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65F207-7E74-44DB-AC7C-921AB8FD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1013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VALORANT" pitchFamily="2" charset="0"/>
              </a:rPr>
              <a:t>html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7" y="1087656"/>
            <a:ext cx="10479712" cy="534746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063F3B-32F7-4385-AB93-A9A08C32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0476" y="6363761"/>
            <a:ext cx="2743200" cy="365126"/>
          </a:xfrm>
        </p:spPr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37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93995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59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420166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POINTS FORTS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199" y="2244686"/>
            <a:ext cx="10744200" cy="157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 en Français/Anglais car la communauté Magic est internationale.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Outil utile et pratique pour tous les joueurs de Magic et partager leurs créations de decks.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 tenir informer de la méta-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game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25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POINTS FAIBLES 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Sites similaires déjà existants, nécessité d’un bon référencement.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Difficulté pour se démarquer.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 site web avec moins de contenu.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6C1916-DB48-491D-85F7-E84D50C5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4</a:t>
            </a:fld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CHARTE GRAPHIQUE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244686"/>
            <a:ext cx="10744200" cy="1207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Interface graphique moderne et interactive améliorant l’expérience utilisateur.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Mise en avant des artworks : Magic se démarque avant tout par la qualité visuelle de ses cartes.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Couleurs de l’application autour de tons pastels pour rappeler le côté dessin de Magic.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1223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CIBLES: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53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Joueurs de Magic de tout types d’âge, du format numérique et physique.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Nouveaux joueurs pouvant s’inspirer du partage des decks de joueurs plus expérimentés.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Utilisateurs désirant une application plus adaptée pour la conception de leurs créations.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850642-5692-4FC4-B161-98FB22D9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5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4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Analyse fonctionnelle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7A8B29-8C4F-4328-8612-0450FAA6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674918"/>
            <a:ext cx="5141579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Outils utilises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7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F69C60-DA77-4C94-970F-39900397FC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96" y="1978686"/>
            <a:ext cx="1031082" cy="1450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E128A7-66BE-4F9C-9F43-3B7A19F46A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19" y="1965601"/>
            <a:ext cx="1031083" cy="145431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973948E-5BC6-4E49-836A-B1509CB6D3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6800"/>
            <a:ext cx="2329305" cy="327675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44B732A-625B-4009-B369-38B0CCE1E0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04" y="1890348"/>
            <a:ext cx="1905000" cy="1905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E53AF79-2EF4-475D-98BB-A96C7566B2C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5923" y="4692041"/>
            <a:ext cx="1011555" cy="102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57C086D-2B92-4248-AB9D-1992C5D2851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96" y="4626877"/>
            <a:ext cx="2062480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D6FB25E3-DE0E-42F6-A475-A87FB00279E7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07" y="4626878"/>
            <a:ext cx="1163258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C38E722-3598-4BF9-B798-CDCE5DBE76DB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823" y="4318000"/>
            <a:ext cx="1391553" cy="139155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15E04B4-6D7C-4DF4-AE30-24120582E1C8}"/>
              </a:ext>
            </a:extLst>
          </p:cNvPr>
          <p:cNvSpPr txBox="1"/>
          <p:nvPr/>
        </p:nvSpPr>
        <p:spPr>
          <a:xfrm>
            <a:off x="1912423" y="3429000"/>
            <a:ext cx="89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HTML5                               CSS3                        JavaScript                            PHP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DFE4B38-6DF2-40F2-A397-6FF354273CBC}"/>
              </a:ext>
            </a:extLst>
          </p:cNvPr>
          <p:cNvSpPr txBox="1"/>
          <p:nvPr/>
        </p:nvSpPr>
        <p:spPr>
          <a:xfrm>
            <a:off x="1975922" y="5791200"/>
            <a:ext cx="891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XAMPP                   phpMyAdmin                     VS Code                        Balsamiq</a:t>
            </a:r>
          </a:p>
        </p:txBody>
      </p:sp>
    </p:spTree>
    <p:extLst>
      <p:ext uri="{BB962C8B-B14F-4D97-AF65-F5344CB8AC3E}">
        <p14:creationId xmlns:p14="http://schemas.microsoft.com/office/powerpoint/2010/main" val="26244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674918"/>
            <a:ext cx="4923756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arborescence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F903B9C-AB10-43E0-BBB8-BC4BA3F87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9185" y="-1225149"/>
            <a:ext cx="4093629" cy="103520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30E2CE-AEB3-48BD-9537-E58F27462990}"/>
              </a:ext>
            </a:extLst>
          </p:cNvPr>
          <p:cNvSpPr/>
          <p:nvPr/>
        </p:nvSpPr>
        <p:spPr>
          <a:xfrm>
            <a:off x="7378699" y="3315956"/>
            <a:ext cx="1289051" cy="622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634121" y="496207"/>
            <a:ext cx="4976480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maquettage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84FB05-530C-4379-9301-8FE938A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400" smtClean="0">
                <a:solidFill>
                  <a:schemeClr val="bg1"/>
                </a:solidFill>
              </a:rPr>
              <a:t>9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09E9AB-DD52-44A3-87A6-7E9772C35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20" y="1413582"/>
            <a:ext cx="8773882" cy="51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9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8561</TotalTime>
  <Words>878</Words>
  <Application>Microsoft Office PowerPoint</Application>
  <PresentationFormat>Grand écran</PresentationFormat>
  <Paragraphs>217</Paragraphs>
  <Slides>39</Slides>
  <Notes>38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51" baseType="lpstr">
      <vt:lpstr>Arial</vt:lpstr>
      <vt:lpstr>Arial</vt:lpstr>
      <vt:lpstr>Calibri</vt:lpstr>
      <vt:lpstr>Calibri Light</vt:lpstr>
      <vt:lpstr>Century Gothic</vt:lpstr>
      <vt:lpstr>inherit</vt:lpstr>
      <vt:lpstr>Poppins</vt:lpstr>
      <vt:lpstr>Segoe UI Symbol</vt:lpstr>
      <vt:lpstr>Symbol</vt:lpstr>
      <vt:lpstr>VALORANT</vt:lpstr>
      <vt:lpstr>Wingdings</vt:lpstr>
      <vt:lpstr>Thème Office</vt:lpstr>
      <vt:lpstr>1. PRESENTATION</vt:lpstr>
      <vt:lpstr>presentation</vt:lpstr>
      <vt:lpstr> </vt:lpstr>
      <vt:lpstr>Présentation PowerPoint</vt:lpstr>
      <vt:lpstr>Présentation PowerPoint</vt:lpstr>
      <vt:lpstr>Analyse fonctionnelle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CONCEPTION</vt:lpstr>
      <vt:lpstr>Présentation PowerPoint</vt:lpstr>
      <vt:lpstr>Présentation PowerPoint</vt:lpstr>
      <vt:lpstr>Présentation PowerPoint</vt:lpstr>
      <vt:lpstr>Base de donnees</vt:lpstr>
      <vt:lpstr>Présentation PowerPoint</vt:lpstr>
      <vt:lpstr>Présentation PowerPoint</vt:lpstr>
      <vt:lpstr>Présentation PowerPoint</vt:lpstr>
      <vt:lpstr>Présentation PowerPoint</vt:lpstr>
      <vt:lpstr>INSERTION EN BDD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ADRAR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Utilisateur Windows</cp:lastModifiedBy>
  <cp:revision>114</cp:revision>
  <dcterms:created xsi:type="dcterms:W3CDTF">2021-11-12T08:21:25Z</dcterms:created>
  <dcterms:modified xsi:type="dcterms:W3CDTF">2022-06-28T11:09:43Z</dcterms:modified>
</cp:coreProperties>
</file>